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lvl1pPr defTabSz="457200">
      <a:defRPr>
        <a:latin typeface="Trebuchet MS"/>
        <a:ea typeface="Trebuchet MS"/>
        <a:cs typeface="Trebuchet MS"/>
        <a:sym typeface="Trebuchet MS"/>
      </a:defRPr>
    </a:lvl1pPr>
    <a:lvl2pPr indent="457200" defTabSz="457200">
      <a:defRPr>
        <a:latin typeface="Trebuchet MS"/>
        <a:ea typeface="Trebuchet MS"/>
        <a:cs typeface="Trebuchet MS"/>
        <a:sym typeface="Trebuchet MS"/>
      </a:defRPr>
    </a:lvl2pPr>
    <a:lvl3pPr indent="914400" defTabSz="457200">
      <a:defRPr>
        <a:latin typeface="Trebuchet MS"/>
        <a:ea typeface="Trebuchet MS"/>
        <a:cs typeface="Trebuchet MS"/>
        <a:sym typeface="Trebuchet MS"/>
      </a:defRPr>
    </a:lvl3pPr>
    <a:lvl4pPr indent="1371600" defTabSz="457200">
      <a:defRPr>
        <a:latin typeface="Trebuchet MS"/>
        <a:ea typeface="Trebuchet MS"/>
        <a:cs typeface="Trebuchet MS"/>
        <a:sym typeface="Trebuchet MS"/>
      </a:defRPr>
    </a:lvl4pPr>
    <a:lvl5pPr indent="1828800" defTabSz="457200">
      <a:defRPr>
        <a:latin typeface="Trebuchet MS"/>
        <a:ea typeface="Trebuchet MS"/>
        <a:cs typeface="Trebuchet MS"/>
        <a:sym typeface="Trebuchet MS"/>
      </a:defRPr>
    </a:lvl5pPr>
    <a:lvl6pPr indent="2286000" defTabSz="457200">
      <a:defRPr>
        <a:latin typeface="Trebuchet MS"/>
        <a:ea typeface="Trebuchet MS"/>
        <a:cs typeface="Trebuchet MS"/>
        <a:sym typeface="Trebuchet MS"/>
      </a:defRPr>
    </a:lvl6pPr>
    <a:lvl7pPr indent="2743200" defTabSz="457200">
      <a:defRPr>
        <a:latin typeface="Trebuchet MS"/>
        <a:ea typeface="Trebuchet MS"/>
        <a:cs typeface="Trebuchet MS"/>
        <a:sym typeface="Trebuchet MS"/>
      </a:defRPr>
    </a:lvl7pPr>
    <a:lvl8pPr indent="3200400" defTabSz="457200">
      <a:defRPr>
        <a:latin typeface="Trebuchet MS"/>
        <a:ea typeface="Trebuchet MS"/>
        <a:cs typeface="Trebuchet MS"/>
        <a:sym typeface="Trebuchet MS"/>
      </a:defRPr>
    </a:lvl8pPr>
    <a:lvl9pPr indent="3657600" defTabSz="457200">
      <a:defRPr>
        <a:latin typeface="Trebuchet MS"/>
        <a:ea typeface="Trebuchet MS"/>
        <a:cs typeface="Trebuchet MS"/>
        <a:sym typeface="Trebuchet M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E9CB"/>
          </a:solidFill>
        </a:fill>
      </a:tcStyle>
    </a:wholeTbl>
    <a:band2H>
      <a:tcTxStyle/>
      <a:tcStyle>
        <a:tcBdr/>
        <a:fill>
          <a:solidFill>
            <a:srgbClr val="EEF4E7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C226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C226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C226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5E6CB"/>
          </a:solidFill>
        </a:fill>
      </a:tcStyle>
    </a:wholeTbl>
    <a:band2H>
      <a:tcTxStyle/>
      <a:tcStyle>
        <a:tcBdr/>
        <a:fill>
          <a:solidFill>
            <a:srgbClr val="FAF3E7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6B91E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6B91E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6B91E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8D0"/>
          </a:solidFill>
        </a:fill>
      </a:tcStyle>
    </a:wholeTbl>
    <a:band2H>
      <a:tcTxStyle/>
      <a:tcStyle>
        <a:tcBdr/>
        <a:fill>
          <a:solidFill>
            <a:srgbClr val="EEEDE9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18655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18655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18655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0C226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0C226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7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17" name="Shape 17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4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rot="10800000">
              <a:off x="-1" y="8466"/>
              <a:ext cx="842597" cy="566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7" cy="1646303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90C226"/>
                </a:solidFill>
              </a:rPr>
              <a:t>Titolo Testo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1507067" y="4050832"/>
            <a:ext cx="7766937" cy="1096901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1pPr>
            <a:lvl2pPr marL="0" indent="45720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2pPr>
            <a:lvl3pPr marL="0" indent="91440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3pPr>
            <a:lvl4pPr marL="0" indent="137160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4pPr>
            <a:lvl5pPr marL="0" indent="182880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Corpo livello uno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Corpo livello due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Corpo livello tre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Corpo livello quattro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Livello 5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90C226"/>
                </a:solidFill>
              </a:rPr>
              <a:t>Titolo Testo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1366138" y="3632200"/>
            <a:ext cx="7224526" cy="381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</a:rPr>
              <a:t>Livello 5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  <p:sp>
        <p:nvSpPr>
          <p:cNvPr id="68" name="Shape 68"/>
          <p:cNvSpPr/>
          <p:nvPr/>
        </p:nvSpPr>
        <p:spPr>
          <a:xfrm>
            <a:off x="541869" y="469465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9" name="Shape 69"/>
          <p:cNvSpPr/>
          <p:nvPr/>
        </p:nvSpPr>
        <p:spPr>
          <a:xfrm>
            <a:off x="8893010" y="2565643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C0E474"/>
                </a:solidFill>
              </a:rPr>
              <a:t>”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677335" y="217488"/>
            <a:ext cx="8596669" cy="430996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90C226"/>
                </a:solidFill>
              </a:rPr>
              <a:t>Titolo Testo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9" cy="233055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uno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due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tre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quattro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Livello 5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931334" y="509665"/>
            <a:ext cx="8094134" cy="322247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90C226"/>
                </a:solidFill>
              </a:rPr>
              <a:t>Titolo Testo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677332" y="3732134"/>
            <a:ext cx="8596670" cy="79531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sz="2400"/>
            </a:lvl1pPr>
            <a:lvl2pPr marL="0" indent="457200">
              <a:buClrTx/>
              <a:buSzTx/>
              <a:buFontTx/>
              <a:buNone/>
              <a:defRPr sz="2400"/>
            </a:lvl2pPr>
            <a:lvl3pPr marL="0" indent="914400">
              <a:buClrTx/>
              <a:buSzTx/>
              <a:buFontTx/>
              <a:buNone/>
              <a:defRPr sz="2400"/>
            </a:lvl3pPr>
            <a:lvl4pPr marL="0" indent="1371600">
              <a:buClrTx/>
              <a:buSzTx/>
              <a:buFontTx/>
              <a:buNone/>
              <a:defRPr sz="2400"/>
            </a:lvl4pPr>
            <a:lvl5pPr marL="0" indent="1828800">
              <a:buClrTx/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Livello 5</a:t>
            </a:r>
          </a:p>
        </p:txBody>
      </p:sp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  <p:sp>
        <p:nvSpPr>
          <p:cNvPr id="78" name="Shape 78"/>
          <p:cNvSpPr/>
          <p:nvPr/>
        </p:nvSpPr>
        <p:spPr>
          <a:xfrm>
            <a:off x="541869" y="469465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79" name="Shape 79"/>
          <p:cNvSpPr/>
          <p:nvPr/>
        </p:nvSpPr>
        <p:spPr>
          <a:xfrm>
            <a:off x="8893010" y="2565643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C0E474"/>
                </a:solidFill>
              </a:rPr>
              <a:t>”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685798" y="509665"/>
            <a:ext cx="8588204" cy="322247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90C226"/>
                </a:solidFill>
              </a:rPr>
              <a:t>Titolo Testo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677332" y="3732134"/>
            <a:ext cx="8596670" cy="79531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sz="2400">
                <a:solidFill>
                  <a:srgbClr val="90C226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90C226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90C226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90C226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90C22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90C226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90C226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90C226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90C226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90C226"/>
                </a:solidFill>
              </a:rPr>
              <a:t>Livello 5</a:t>
            </a: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70" cy="1550990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0C226"/>
                </a:solidFill>
              </a:rPr>
              <a:t>Titolo Testo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77333" y="2160589"/>
            <a:ext cx="8596670" cy="4697411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uno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due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tre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quattro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Livello 5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0C226"/>
                </a:solidFill>
              </a:rPr>
              <a:t>Titolo Testo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uno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due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tre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quattro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Livello 5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677335" y="986366"/>
            <a:ext cx="8596669" cy="3541082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90C226"/>
                </a:solidFill>
              </a:rPr>
              <a:t>Titolo Testo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9" cy="233055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08080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08080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08080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08080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08080"/>
                </a:solidFill>
              </a:rPr>
              <a:t>Livello 5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70" cy="1550990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0C226"/>
                </a:solidFill>
              </a:rPr>
              <a:t>Titolo Testo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677333" y="2160589"/>
            <a:ext cx="4184036" cy="4697411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uno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due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tre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quattro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Livello 5</a:t>
            </a:r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70" cy="1436092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0C226"/>
                </a:solidFill>
              </a:rPr>
              <a:t>Titolo Testo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675744" y="2045691"/>
            <a:ext cx="4185624" cy="6915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sz="2400"/>
            </a:lvl1pPr>
            <a:lvl2pPr marL="0" indent="457200">
              <a:buClrTx/>
              <a:buSzTx/>
              <a:buFontTx/>
              <a:buNone/>
              <a:defRPr sz="2400"/>
            </a:lvl2pPr>
            <a:lvl3pPr marL="0" indent="914400">
              <a:buClrTx/>
              <a:buSzTx/>
              <a:buFontTx/>
              <a:buNone/>
              <a:defRPr sz="2400"/>
            </a:lvl3pPr>
            <a:lvl4pPr marL="0" indent="1371600">
              <a:buClrTx/>
              <a:buSzTx/>
              <a:buFontTx/>
              <a:buNone/>
              <a:defRPr sz="2400"/>
            </a:lvl4pPr>
            <a:lvl5pPr marL="0" indent="1828800">
              <a:buClrTx/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Livello 5</a:t>
            </a: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0C226"/>
                </a:solidFill>
              </a:rPr>
              <a:t>Titolo Testo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677333" y="0"/>
            <a:ext cx="3854529" cy="2777071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90C226"/>
                </a:solidFill>
              </a:rPr>
              <a:t>Titolo Testo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4760460" y="514923"/>
            <a:ext cx="4513543" cy="6343077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uno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due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tre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quattro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Livello 5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677333" y="4800600"/>
            <a:ext cx="8596668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90C226"/>
                </a:solidFill>
              </a:rPr>
              <a:t>Titolo Testo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677333" y="5367337"/>
            <a:ext cx="8596668" cy="6740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200"/>
            </a:lvl1pPr>
            <a:lvl2pPr marL="0" indent="457200">
              <a:buClrTx/>
              <a:buSzTx/>
              <a:buFontTx/>
              <a:buNone/>
              <a:defRPr sz="1200"/>
            </a:lvl2pPr>
            <a:lvl3pPr marL="0" indent="914400">
              <a:buClrTx/>
              <a:buSzTx/>
              <a:buFontTx/>
              <a:buNone/>
              <a:defRPr sz="1200"/>
            </a:lvl3pPr>
            <a:lvl4pPr marL="0" indent="1371600">
              <a:buClrTx/>
              <a:buSzTx/>
              <a:buFontTx/>
              <a:buNone/>
              <a:defRPr sz="1200"/>
            </a:lvl4pPr>
            <a:lvl5pPr marL="0" indent="1828800">
              <a:buClrTx/>
              <a:buSzTx/>
              <a:buFontTx/>
              <a:buNone/>
              <a:defRPr sz="1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04040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04040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04040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04040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04040"/>
                </a:solidFill>
              </a:rPr>
              <a:t>Livello 5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677335" y="414184"/>
            <a:ext cx="8596669" cy="3794432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90C226"/>
                </a:solidFill>
              </a:rPr>
              <a:t>Titolo Testo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77335" y="4208615"/>
            <a:ext cx="8596669" cy="2094532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uno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due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tre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quattro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Livello 5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2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2" name="Shape 2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" name="Shape 3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" name="Shape 4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" name="Shape 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6" name="Shape 6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4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7967673" y="0"/>
            <a:ext cx="1304744" cy="6470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0C226"/>
                </a:solidFill>
              </a:rPr>
              <a:t>Titolo Testo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677335" y="609600"/>
            <a:ext cx="7060150" cy="624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uno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due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tre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Corpo livello quattro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Livello 5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8590663" y="6114704"/>
            <a:ext cx="683340" cy="2184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900">
                <a:solidFill>
                  <a:srgbClr val="90C226"/>
                </a:solidFill>
              </a:defRPr>
            </a:lvl1pPr>
          </a:lstStyle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spd="med"/>
  <p:txStyles>
    <p:titleStyle>
      <a:lvl1pPr defTabSz="457200">
        <a:defRPr sz="3600">
          <a:solidFill>
            <a:srgbClr val="90C226"/>
          </a:solidFill>
          <a:latin typeface="Trebuchet MS"/>
          <a:ea typeface="Trebuchet MS"/>
          <a:cs typeface="Trebuchet MS"/>
          <a:sym typeface="Trebuchet MS"/>
        </a:defRPr>
      </a:lvl1pPr>
      <a:lvl2pPr defTabSz="457200">
        <a:defRPr sz="3600">
          <a:solidFill>
            <a:srgbClr val="90C226"/>
          </a:solidFill>
          <a:latin typeface="Trebuchet MS"/>
          <a:ea typeface="Trebuchet MS"/>
          <a:cs typeface="Trebuchet MS"/>
          <a:sym typeface="Trebuchet MS"/>
        </a:defRPr>
      </a:lvl2pPr>
      <a:lvl3pPr defTabSz="457200">
        <a:defRPr sz="3600">
          <a:solidFill>
            <a:srgbClr val="90C226"/>
          </a:solidFill>
          <a:latin typeface="Trebuchet MS"/>
          <a:ea typeface="Trebuchet MS"/>
          <a:cs typeface="Trebuchet MS"/>
          <a:sym typeface="Trebuchet MS"/>
        </a:defRPr>
      </a:lvl3pPr>
      <a:lvl4pPr defTabSz="457200">
        <a:defRPr sz="3600">
          <a:solidFill>
            <a:srgbClr val="90C226"/>
          </a:solidFill>
          <a:latin typeface="Trebuchet MS"/>
          <a:ea typeface="Trebuchet MS"/>
          <a:cs typeface="Trebuchet MS"/>
          <a:sym typeface="Trebuchet MS"/>
        </a:defRPr>
      </a:lvl4pPr>
      <a:lvl5pPr defTabSz="457200">
        <a:defRPr sz="3600">
          <a:solidFill>
            <a:srgbClr val="90C226"/>
          </a:solidFill>
          <a:latin typeface="Trebuchet MS"/>
          <a:ea typeface="Trebuchet MS"/>
          <a:cs typeface="Trebuchet MS"/>
          <a:sym typeface="Trebuchet MS"/>
        </a:defRPr>
      </a:lvl5pPr>
      <a:lvl6pPr defTabSz="457200">
        <a:defRPr sz="3600">
          <a:solidFill>
            <a:srgbClr val="90C226"/>
          </a:solidFill>
          <a:latin typeface="Trebuchet MS"/>
          <a:ea typeface="Trebuchet MS"/>
          <a:cs typeface="Trebuchet MS"/>
          <a:sym typeface="Trebuchet MS"/>
        </a:defRPr>
      </a:lvl6pPr>
      <a:lvl7pPr defTabSz="457200">
        <a:defRPr sz="3600">
          <a:solidFill>
            <a:srgbClr val="90C226"/>
          </a:solidFill>
          <a:latin typeface="Trebuchet MS"/>
          <a:ea typeface="Trebuchet MS"/>
          <a:cs typeface="Trebuchet MS"/>
          <a:sym typeface="Trebuchet MS"/>
        </a:defRPr>
      </a:lvl7pPr>
      <a:lvl8pPr defTabSz="457200">
        <a:defRPr sz="3600">
          <a:solidFill>
            <a:srgbClr val="90C226"/>
          </a:solidFill>
          <a:latin typeface="Trebuchet MS"/>
          <a:ea typeface="Trebuchet MS"/>
          <a:cs typeface="Trebuchet MS"/>
          <a:sym typeface="Trebuchet MS"/>
        </a:defRPr>
      </a:lvl8pPr>
      <a:lvl9pPr defTabSz="457200">
        <a:defRPr sz="3600">
          <a:solidFill>
            <a:srgbClr val="90C226"/>
          </a:solidFill>
          <a:latin typeface="Trebuchet MS"/>
          <a:ea typeface="Trebuchet MS"/>
          <a:cs typeface="Trebuchet MS"/>
          <a:sym typeface="Trebuchet MS"/>
        </a:defRPr>
      </a:lvl9pPr>
    </p:titleStyle>
    <p:bodyStyle>
      <a:lvl1pPr marL="342900" indent="-342900" defTabSz="457200">
        <a:spcBef>
          <a:spcPts val="1000"/>
        </a:spcBef>
        <a:buClr>
          <a:srgbClr val="90C226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1pPr>
      <a:lvl2pPr marL="778668" indent="-321468" defTabSz="457200">
        <a:spcBef>
          <a:spcPts val="1000"/>
        </a:spcBef>
        <a:buClr>
          <a:srgbClr val="90C226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2pPr>
      <a:lvl3pPr marL="1208314" indent="-293914" defTabSz="457200">
        <a:spcBef>
          <a:spcPts val="1000"/>
        </a:spcBef>
        <a:buClr>
          <a:srgbClr val="90C226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3pPr>
      <a:lvl4pPr marL="1714500" indent="-342900" defTabSz="457200">
        <a:spcBef>
          <a:spcPts val="1000"/>
        </a:spcBef>
        <a:buClr>
          <a:srgbClr val="90C226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4pPr>
      <a:lvl5pPr marL="2171700" indent="-342900" defTabSz="457200">
        <a:spcBef>
          <a:spcPts val="1000"/>
        </a:spcBef>
        <a:buClr>
          <a:srgbClr val="90C226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5pPr>
      <a:lvl6pPr marL="2628900" indent="-342900" defTabSz="457200">
        <a:spcBef>
          <a:spcPts val="1000"/>
        </a:spcBef>
        <a:buClr>
          <a:srgbClr val="90C226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6pPr>
      <a:lvl7pPr marL="3086100" indent="-342900" defTabSz="457200">
        <a:spcBef>
          <a:spcPts val="1000"/>
        </a:spcBef>
        <a:buClr>
          <a:srgbClr val="90C226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7pPr>
      <a:lvl8pPr marL="3543300" indent="-342900" defTabSz="457200">
        <a:spcBef>
          <a:spcPts val="1000"/>
        </a:spcBef>
        <a:buClr>
          <a:srgbClr val="90C226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8pPr>
      <a:lvl9pPr marL="4000500" indent="-342900" defTabSz="457200">
        <a:spcBef>
          <a:spcPts val="1000"/>
        </a:spcBef>
        <a:buClr>
          <a:srgbClr val="90C226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9pPr>
    </p:bodyStyle>
    <p:otherStyle>
      <a:lvl1pPr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1pPr>
      <a:lvl2pPr indent="457200"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2pPr>
      <a:lvl3pPr indent="914400"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3pPr>
      <a:lvl4pPr indent="1371600"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4pPr>
      <a:lvl5pPr indent="1828800"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5pPr>
      <a:lvl6pPr indent="2286000"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6pPr>
      <a:lvl7pPr indent="2743200"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7pPr>
      <a:lvl8pPr indent="3200400"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8pPr>
      <a:lvl9pPr indent="3657600"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-786131" y="1599335"/>
            <a:ext cx="11704322" cy="431240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it-IT" sz="8100" b="1" i="1" dirty="0">
                <a:solidFill>
                  <a:srgbClr val="78A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POLIZZA</a:t>
            </a:r>
            <a:r>
              <a:rPr sz="8100" b="1" i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it-IT" sz="8100" b="1" i="1" dirty="0" smtClean="0">
                <a:solidFill>
                  <a:srgbClr val="78A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UIL SCUOLA</a:t>
            </a:r>
            <a:endParaRPr sz="8100" b="1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it-IT" sz="8100" b="1" i="1" dirty="0" smtClean="0">
                <a:solidFill>
                  <a:srgbClr val="78A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RISCHIO </a:t>
            </a:r>
            <a:r>
              <a:rPr sz="8100" b="1" i="1" dirty="0" smtClean="0">
                <a:solidFill>
                  <a:srgbClr val="78A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it-IT" sz="8100" b="1" i="1" dirty="0">
                <a:solidFill>
                  <a:srgbClr val="78A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OVID 19</a:t>
            </a:r>
            <a:endParaRPr sz="8100" b="1" i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6" name="image1.jpg" descr="logo unisalute col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43917" y="89822"/>
            <a:ext cx="1819276" cy="542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90" y="89822"/>
            <a:ext cx="2467243" cy="119575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943167" y="405970"/>
            <a:ext cx="9946345" cy="625544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algn="l" defTabSz="182880">
              <a:defRPr sz="1800">
                <a:solidFill>
                  <a:srgbClr val="000000"/>
                </a:solidFill>
              </a:defRPr>
            </a:pP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sz="4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POLIZZA</a:t>
            </a:r>
            <a:r>
              <a:rPr sz="396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4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RISCHIO</a:t>
            </a:r>
            <a:r>
              <a:rPr sz="396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4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COVID19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16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l" defTabSz="182880">
              <a:defRPr sz="1800">
                <a:solidFill>
                  <a:srgbClr val="000000"/>
                </a:solidFill>
              </a:defRPr>
            </a:pPr>
            <a:endParaRPr sz="216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" lvl="0" indent="-91440" algn="l" defTabSz="182880">
              <a:buSzPct val="100000"/>
              <a:defRPr sz="1800">
                <a:solidFill>
                  <a:srgbClr val="000000"/>
                </a:solidFill>
              </a:defRPr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" lvl="0" indent="-91440" algn="l" defTabSz="182880">
              <a:buSzPct val="100000"/>
              <a:defRPr sz="1800">
                <a:solidFill>
                  <a:srgbClr val="000000"/>
                </a:solidFill>
              </a:defRPr>
            </a:pPr>
            <a:r>
              <a:rPr sz="24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Effetto</a:t>
            </a:r>
            <a:r>
              <a:rPr sz="24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4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copertura</a:t>
            </a:r>
            <a:r>
              <a:rPr lang="it-IT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dalle</a:t>
            </a:r>
            <a:r>
              <a:rPr sz="2400" dirty="0">
                <a:latin typeface="Times New Roman"/>
                <a:ea typeface="Times New Roman"/>
                <a:cs typeface="Times New Roman"/>
                <a:sym typeface="Times New Roman"/>
              </a:rPr>
              <a:t> ore 24,00 del </a:t>
            </a:r>
            <a:r>
              <a:rPr lang="it-IT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01</a:t>
            </a:r>
            <a:r>
              <a:rPr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/03/2020</a:t>
            </a: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" lvl="0" indent="-91440" algn="l" defTabSz="182880">
              <a:buSzPct val="100000"/>
              <a:defRPr sz="1800">
                <a:solidFill>
                  <a:srgbClr val="000000"/>
                </a:solidFill>
              </a:defRPr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" lvl="0" indent="-91440" algn="l" defTabSz="182880">
              <a:buSzPct val="100000"/>
              <a:defRPr sz="1800">
                <a:solidFill>
                  <a:srgbClr val="000000"/>
                </a:solidFill>
              </a:defRPr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" lvl="0" indent="-91440" algn="l" defTabSz="182880">
              <a:buSzPct val="100000"/>
              <a:defRPr sz="1800">
                <a:solidFill>
                  <a:srgbClr val="000000"/>
                </a:solidFill>
              </a:defRPr>
            </a:pPr>
            <a:r>
              <a:rPr sz="24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4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Scadenza</a:t>
            </a:r>
            <a:r>
              <a:rPr lang="it-IT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alle</a:t>
            </a:r>
            <a:r>
              <a:rPr sz="2400" dirty="0">
                <a:latin typeface="Times New Roman"/>
                <a:ea typeface="Times New Roman"/>
                <a:cs typeface="Times New Roman"/>
                <a:sym typeface="Times New Roman"/>
              </a:rPr>
              <a:t>  ore 24,00 del 31/12/2020   </a:t>
            </a:r>
          </a:p>
          <a:p>
            <a:pPr marL="91440" lvl="0" indent="-91440" algn="l" defTabSz="182880">
              <a:buSzPct val="100000"/>
              <a:defRPr sz="1800">
                <a:solidFill>
                  <a:srgbClr val="000000"/>
                </a:solidFill>
              </a:defRPr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" lvl="0" indent="-91440" algn="l" defTabSz="182880">
              <a:buSzPct val="100000"/>
              <a:defRPr sz="1800">
                <a:solidFill>
                  <a:srgbClr val="000000"/>
                </a:solidFill>
              </a:defRPr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" lvl="0" indent="-91440" algn="l" defTabSz="182880">
              <a:buSzPct val="100000"/>
              <a:defRPr sz="1800">
                <a:solidFill>
                  <a:srgbClr val="000000"/>
                </a:solidFill>
              </a:defRPr>
            </a:pPr>
            <a:r>
              <a:rPr sz="24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4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Assicurati</a:t>
            </a:r>
            <a:r>
              <a:rPr lang="it-IT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sz="240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tutti</a:t>
            </a:r>
            <a:r>
              <a:rPr lang="it-IT" sz="24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-IT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gli Iscritti alla Uil Scuola</a:t>
            </a:r>
            <a:r>
              <a:rPr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l" defTabSz="182880">
              <a:defRPr sz="1800">
                <a:solidFill>
                  <a:srgbClr val="000000"/>
                </a:solidFill>
              </a:defRPr>
            </a:pPr>
            <a:r>
              <a:rPr sz="2160" dirty="0">
                <a:solidFill>
                  <a:srgbClr val="90C226"/>
                </a:solidFill>
              </a:rPr>
              <a:t/>
            </a:r>
            <a:br>
              <a:rPr sz="2160" dirty="0">
                <a:solidFill>
                  <a:srgbClr val="90C226"/>
                </a:solidFill>
              </a:rPr>
            </a:br>
            <a:r>
              <a:rPr sz="2160" dirty="0">
                <a:solidFill>
                  <a:srgbClr val="90C226"/>
                </a:solidFill>
              </a:rPr>
              <a:t/>
            </a:r>
            <a:br>
              <a:rPr sz="2160" dirty="0">
                <a:solidFill>
                  <a:srgbClr val="90C226"/>
                </a:solidFill>
              </a:rPr>
            </a:br>
            <a:r>
              <a:rPr sz="2160" dirty="0">
                <a:solidFill>
                  <a:srgbClr val="90C226"/>
                </a:solidFill>
              </a:rPr>
              <a:t/>
            </a:r>
            <a:br>
              <a:rPr sz="2160" dirty="0">
                <a:solidFill>
                  <a:srgbClr val="90C226"/>
                </a:solidFill>
              </a:rPr>
            </a:br>
            <a:r>
              <a:rPr sz="2160" dirty="0">
                <a:solidFill>
                  <a:srgbClr val="90C226"/>
                </a:solidFill>
              </a:rPr>
              <a:t/>
            </a:r>
            <a:br>
              <a:rPr sz="2160" dirty="0">
                <a:solidFill>
                  <a:srgbClr val="90C226"/>
                </a:solidFill>
              </a:rPr>
            </a:br>
            <a:r>
              <a:rPr sz="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sz="8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800" dirty="0">
                <a:solidFill>
                  <a:srgbClr val="5C5C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sz="800" dirty="0">
                <a:solidFill>
                  <a:srgbClr val="5C5C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160" dirty="0">
                <a:solidFill>
                  <a:srgbClr val="5C5C5C"/>
                </a:solidFill>
                <a:latin typeface="Cabin"/>
                <a:ea typeface="Cabin"/>
                <a:cs typeface="Cabin"/>
                <a:sym typeface="Cabin"/>
              </a:rPr>
              <a:t> </a:t>
            </a:r>
            <a:br>
              <a:rPr sz="2160" dirty="0">
                <a:solidFill>
                  <a:srgbClr val="5C5C5C"/>
                </a:solidFill>
                <a:latin typeface="Cabin"/>
                <a:ea typeface="Cabin"/>
                <a:cs typeface="Cabin"/>
                <a:sym typeface="Cabin"/>
              </a:rPr>
            </a:br>
            <a:endParaRPr sz="2160" dirty="0">
              <a:solidFill>
                <a:srgbClr val="5C5C5C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99" name="image1.jpg" descr="logo unisalute col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54549" y="6118483"/>
            <a:ext cx="1819276" cy="542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592" y="5497551"/>
            <a:ext cx="2467243" cy="119575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25500" y="453544"/>
            <a:ext cx="8856921" cy="591380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pPr lvl="0" algn="l" defTabSz="182880">
              <a:defRPr sz="1800">
                <a:solidFill>
                  <a:srgbClr val="000000"/>
                </a:solidFill>
              </a:defRPr>
            </a:pPr>
            <a:r>
              <a:rPr lang="it-IT" sz="396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sz="396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RESTAZIONE </a:t>
            </a:r>
            <a:r>
              <a:rPr sz="396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GARANTITA</a:t>
            </a:r>
          </a:p>
          <a:p>
            <a:pPr lvl="0" algn="ctr" defTabSz="182880">
              <a:defRPr sz="1800">
                <a:solidFill>
                  <a:srgbClr val="000000"/>
                </a:solidFill>
              </a:defRPr>
            </a:pPr>
            <a:endParaRPr sz="216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l" defTabSz="182880">
              <a:defRPr sz="1800">
                <a:solidFill>
                  <a:srgbClr val="000000"/>
                </a:solidFill>
              </a:defRPr>
            </a:pPr>
            <a:r>
              <a:rPr lang="it-IT" sz="2160" dirty="0" smtClean="0">
                <a:latin typeface="Times New Roman"/>
                <a:ea typeface="Times New Roman"/>
                <a:cs typeface="Times New Roman"/>
                <a:sym typeface="Times New Roman"/>
              </a:rPr>
              <a:t>Indennizzo forfettario</a:t>
            </a:r>
            <a:r>
              <a:rPr sz="2160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da </a:t>
            </a:r>
            <a:r>
              <a:rPr sz="2160" dirty="0" err="1">
                <a:latin typeface="Times New Roman"/>
                <a:ea typeface="Times New Roman"/>
                <a:cs typeface="Times New Roman"/>
                <a:sym typeface="Times New Roman"/>
              </a:rPr>
              <a:t>corrispondere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dirty="0" err="1">
                <a:latin typeface="Times New Roman"/>
                <a:ea typeface="Times New Roman"/>
                <a:cs typeface="Times New Roman"/>
                <a:sym typeface="Times New Roman"/>
              </a:rPr>
              <a:t>agli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dirty="0" err="1">
                <a:latin typeface="Times New Roman"/>
                <a:ea typeface="Times New Roman"/>
                <a:cs typeface="Times New Roman"/>
                <a:sym typeface="Times New Roman"/>
              </a:rPr>
              <a:t>assicurati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-IT" sz="2160" dirty="0" smtClean="0">
                <a:latin typeface="Times New Roman"/>
                <a:ea typeface="Times New Roman"/>
                <a:cs typeface="Times New Roman"/>
                <a:sym typeface="Times New Roman"/>
              </a:rPr>
              <a:t>con età minore di 70 anni, </a:t>
            </a:r>
            <a:r>
              <a:rPr sz="216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infetti</a:t>
            </a:r>
            <a:r>
              <a:rPr sz="2160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da COVID 19 </a:t>
            </a:r>
            <a:r>
              <a:rPr sz="2160" dirty="0" err="1">
                <a:latin typeface="Times New Roman"/>
                <a:ea typeface="Times New Roman"/>
                <a:cs typeface="Times New Roman"/>
                <a:sym typeface="Times New Roman"/>
              </a:rPr>
              <a:t>diagnostica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dirty="0" err="1">
                <a:latin typeface="Times New Roman"/>
                <a:ea typeface="Times New Roman"/>
                <a:cs typeface="Times New Roman"/>
                <a:sym typeface="Times New Roman"/>
              </a:rPr>
              <a:t>successivamente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sz="2160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dirty="0" err="1">
                <a:latin typeface="Times New Roman"/>
                <a:ea typeface="Times New Roman"/>
                <a:cs typeface="Times New Roman"/>
                <a:sym typeface="Times New Roman"/>
              </a:rPr>
              <a:t>decorrenza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dirty="0" err="1">
                <a:latin typeface="Times New Roman"/>
                <a:ea typeface="Times New Roman"/>
                <a:cs typeface="Times New Roman"/>
                <a:sym typeface="Times New Roman"/>
              </a:rPr>
              <a:t>della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dirty="0" err="1">
                <a:latin typeface="Times New Roman"/>
                <a:ea typeface="Times New Roman"/>
                <a:cs typeface="Times New Roman"/>
                <a:sym typeface="Times New Roman"/>
              </a:rPr>
              <a:t>copertura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dirty="0" smtClean="0"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sz="2160" dirty="0" err="1">
                <a:latin typeface="Times New Roman"/>
                <a:ea typeface="Times New Roman"/>
                <a:cs typeface="Times New Roman"/>
                <a:sym typeface="Times New Roman"/>
              </a:rPr>
              <a:t>quindi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dirty="0" err="1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dirty="0" err="1">
                <a:latin typeface="Times New Roman"/>
                <a:ea typeface="Times New Roman"/>
                <a:cs typeface="Times New Roman"/>
                <a:sym typeface="Times New Roman"/>
              </a:rPr>
              <a:t>ricoveri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dirty="0" err="1">
                <a:latin typeface="Times New Roman"/>
                <a:ea typeface="Times New Roman"/>
                <a:cs typeface="Times New Roman"/>
                <a:sym typeface="Times New Roman"/>
              </a:rPr>
              <a:t>iniziati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dirty="0" err="1">
                <a:latin typeface="Times New Roman"/>
                <a:ea typeface="Times New Roman"/>
                <a:cs typeface="Times New Roman"/>
                <a:sym typeface="Times New Roman"/>
              </a:rPr>
              <a:t>dopo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dirty="0" err="1">
                <a:latin typeface="Times New Roman"/>
                <a:ea typeface="Times New Roman"/>
                <a:cs typeface="Times New Roman"/>
                <a:sym typeface="Times New Roman"/>
              </a:rPr>
              <a:t>l’effetto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dirty="0" err="1">
                <a:latin typeface="Times New Roman"/>
                <a:ea typeface="Times New Roman"/>
                <a:cs typeface="Times New Roman"/>
                <a:sym typeface="Times New Roman"/>
              </a:rPr>
              <a:t>della</a:t>
            </a:r>
            <a:r>
              <a:rPr sz="216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dirty="0" err="1">
                <a:latin typeface="Times New Roman"/>
                <a:ea typeface="Times New Roman"/>
                <a:cs typeface="Times New Roman"/>
                <a:sym typeface="Times New Roman"/>
              </a:rPr>
              <a:t>copertura</a:t>
            </a:r>
            <a:r>
              <a:rPr sz="2160" dirty="0" smtClean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lang="it-IT" sz="2160" dirty="0" smtClean="0">
                <a:latin typeface="Times New Roman"/>
                <a:ea typeface="Times New Roman"/>
                <a:cs typeface="Times New Roman"/>
                <a:sym typeface="Times New Roman"/>
              </a:rPr>
              <a:t> ma entro la data di scadenza della stessa.</a:t>
            </a:r>
            <a:endParaRPr sz="216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l" defTabSz="182880">
              <a:defRPr sz="1800">
                <a:solidFill>
                  <a:srgbClr val="000000"/>
                </a:solidFill>
              </a:defRPr>
            </a:pPr>
            <a:endParaRPr sz="216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l" defTabSz="182880">
              <a:defRPr sz="1800">
                <a:solidFill>
                  <a:srgbClr val="000000"/>
                </a:solidFill>
              </a:defRPr>
            </a:pPr>
            <a:r>
              <a:rPr lang="it-IT" sz="216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In caso di</a:t>
            </a:r>
            <a:r>
              <a:rPr sz="216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160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ricovero</a:t>
            </a:r>
            <a:r>
              <a:rPr sz="2160" dirty="0" smtClean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it-IT" sz="2160" dirty="0">
                <a:latin typeface="Times New Roman"/>
                <a:ea typeface="Times New Roman"/>
                <a:cs typeface="Times New Roman"/>
                <a:sym typeface="Times New Roman"/>
              </a:rPr>
              <a:t> In caso di </a:t>
            </a:r>
            <a:r>
              <a:rPr lang="it-IT" sz="2160" dirty="0" smtClean="0">
                <a:latin typeface="Times New Roman"/>
                <a:ea typeface="Times New Roman"/>
                <a:cs typeface="Times New Roman"/>
                <a:sym typeface="Times New Roman"/>
              </a:rPr>
              <a:t>ricovero in </a:t>
            </a:r>
            <a:r>
              <a:rPr lang="it-IT" sz="2160" dirty="0">
                <a:latin typeface="Times New Roman"/>
                <a:ea typeface="Times New Roman"/>
                <a:cs typeface="Times New Roman"/>
                <a:sym typeface="Times New Roman"/>
              </a:rPr>
              <a:t>Istituto di Cura, la cui durata sia stata superiore a 3 giorni, a seguito di sinistro avvenuto durante l’operatività del contratto, nel quale risulti positività al virus COVID-19 (tampone positivo Coronavirus), la Società si obbliga a corrispondere un’indennità forfettaria complessivamente pari ad </a:t>
            </a:r>
            <a:r>
              <a:rPr lang="it-IT" sz="2160" dirty="0" smtClean="0">
                <a:latin typeface="Times New Roman"/>
                <a:ea typeface="Times New Roman"/>
                <a:cs typeface="Times New Roman"/>
                <a:sym typeface="Times New Roman"/>
              </a:rPr>
              <a:t>€ 200,00 </a:t>
            </a:r>
            <a:r>
              <a:rPr lang="it-IT" sz="2160" dirty="0">
                <a:latin typeface="Times New Roman"/>
                <a:ea typeface="Times New Roman"/>
                <a:cs typeface="Times New Roman"/>
                <a:sym typeface="Times New Roman"/>
              </a:rPr>
              <a:t>nel periodo assicurativo. Nel caso in cui il ricovero sia stato effettuato in terapia intensiva, detta indennità si intende elevata ad € </a:t>
            </a:r>
            <a:r>
              <a:rPr lang="it-IT" sz="2160" dirty="0" smtClean="0">
                <a:latin typeface="Times New Roman"/>
                <a:ea typeface="Times New Roman"/>
                <a:cs typeface="Times New Roman"/>
                <a:sym typeface="Times New Roman"/>
              </a:rPr>
              <a:t>400,00 </a:t>
            </a:r>
            <a:r>
              <a:rPr lang="it-IT" sz="2160" dirty="0">
                <a:latin typeface="Times New Roman"/>
                <a:ea typeface="Times New Roman"/>
                <a:cs typeface="Times New Roman"/>
                <a:sym typeface="Times New Roman"/>
              </a:rPr>
              <a:t>fermo tutto quanto riportato al precedente capoverso.</a:t>
            </a:r>
            <a:br>
              <a:rPr lang="it-IT" sz="216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it-IT" sz="2160" dirty="0" smtClean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it-IT" sz="2160" dirty="0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16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l" defTabSz="182880">
              <a:defRPr sz="1800">
                <a:solidFill>
                  <a:srgbClr val="000000"/>
                </a:solidFill>
              </a:defRPr>
            </a:pPr>
            <a:r>
              <a:rPr sz="2160" b="1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112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" name="image1.jpg" descr="logo unisalute col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65181" y="6150381"/>
            <a:ext cx="1819276" cy="542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592" y="5506803"/>
            <a:ext cx="2448154" cy="118650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657303" y="659800"/>
            <a:ext cx="8856921" cy="5762044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algn="l" defTabSz="182880">
              <a:defRPr sz="1800">
                <a:solidFill>
                  <a:srgbClr val="000000"/>
                </a:solidFill>
              </a:defRPr>
            </a:pPr>
            <a: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  <a:t/>
            </a:r>
            <a:b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</a:br>
            <a:r>
              <a:rPr lang="it-IT" sz="4000" b="1" dirty="0">
                <a:latin typeface="Times New Roman Bold"/>
                <a:ea typeface="Times New Roman Bold"/>
                <a:cs typeface="Times New Roman Bold"/>
                <a:sym typeface="Times New Roman Bold"/>
              </a:rPr>
              <a:t/>
            </a:r>
            <a:br>
              <a:rPr lang="it-IT" sz="4000" b="1" dirty="0">
                <a:latin typeface="Times New Roman Bold"/>
                <a:ea typeface="Times New Roman Bold"/>
                <a:cs typeface="Times New Roman Bold"/>
                <a:sym typeface="Times New Roman Bold"/>
              </a:rPr>
            </a:br>
            <a: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  <a:t/>
            </a:r>
            <a:b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</a:br>
            <a:r>
              <a:rPr lang="it-IT" sz="4000" b="1" dirty="0">
                <a:latin typeface="Times New Roman Bold"/>
                <a:ea typeface="Times New Roman Bold"/>
                <a:cs typeface="Times New Roman Bold"/>
                <a:sym typeface="Times New Roman Bold"/>
              </a:rPr>
              <a:t/>
            </a:r>
            <a:br>
              <a:rPr lang="it-IT" sz="4000" b="1" dirty="0">
                <a:latin typeface="Times New Roman Bold"/>
                <a:ea typeface="Times New Roman Bold"/>
                <a:cs typeface="Times New Roman Bold"/>
                <a:sym typeface="Times New Roman Bold"/>
              </a:rPr>
            </a:br>
            <a: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  <a:t/>
            </a:r>
            <a:b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</a:br>
            <a:r>
              <a:rPr lang="it-IT" sz="4000" b="1" dirty="0">
                <a:latin typeface="Times New Roman Bold"/>
                <a:ea typeface="Times New Roman Bold"/>
                <a:cs typeface="Times New Roman Bold"/>
                <a:sym typeface="Times New Roman Bold"/>
              </a:rPr>
              <a:t/>
            </a:r>
            <a:br>
              <a:rPr lang="it-IT" sz="4000" b="1" dirty="0">
                <a:latin typeface="Times New Roman Bold"/>
                <a:ea typeface="Times New Roman Bold"/>
                <a:cs typeface="Times New Roman Bold"/>
                <a:sym typeface="Times New Roman Bold"/>
              </a:rPr>
            </a:br>
            <a:r>
              <a:rPr lang="it-IT" sz="4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DOCUMENTI</a:t>
            </a:r>
            <a: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  <a:t> </a:t>
            </a:r>
            <a:r>
              <a:rPr lang="it-IT" sz="4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DA</a:t>
            </a:r>
            <a: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  <a:t> </a:t>
            </a:r>
            <a:r>
              <a:rPr lang="it-IT" sz="4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PRODURRE</a:t>
            </a:r>
            <a: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  <a:t> </a:t>
            </a:r>
            <a:r>
              <a:rPr lang="it-IT" sz="4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PER</a:t>
            </a:r>
            <a: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  <a:t> </a:t>
            </a:r>
            <a:r>
              <a:rPr lang="it-IT" sz="4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RICHIEDERE</a:t>
            </a:r>
            <a: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  <a:t> </a:t>
            </a:r>
            <a:r>
              <a:rPr lang="it-IT" sz="4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L’INDENNIZZO</a:t>
            </a:r>
            <a: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  <a:t/>
            </a:r>
            <a:b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</a:br>
            <a: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  <a:t/>
            </a:r>
            <a:b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</a:b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- </a:t>
            </a: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 </a:t>
            </a: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modulo di richiesta compilato</a:t>
            </a: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;</a:t>
            </a:r>
            <a:b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/>
            </a:r>
            <a:b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- copia </a:t>
            </a: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tessera di iscrizione alla Uil Scuola per l’anno </a:t>
            </a: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2020; </a:t>
            </a: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in alternativa ed in assenza provvisoria della tessera </a:t>
            </a: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: a) alla </a:t>
            </a: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consegna della delega al datore di lavoro per la trattenuta della quota associativa, </a:t>
            </a: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oppure b) alla </a:t>
            </a: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presenza negli elenchi degli Iscritti, depositati presso la Sede nazionale della UIL SCUOLA;</a:t>
            </a:r>
            <a:b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/>
            </a:r>
            <a:b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- copia documento d’identità </a:t>
            </a: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dell’assicurato;</a:t>
            </a:r>
            <a:b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/>
            </a:r>
            <a:b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- </a:t>
            </a: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Lettera </a:t>
            </a: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di dimissione ospedaliera che indichi chiaramente la data del ricovero e della dimissione, i motivi del ricovero (diagnosi di ammissione e di dimissione) e, nel caso di terapia intensiva, specifichi il regime. </a:t>
            </a: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/>
            </a:r>
            <a:b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- Su </a:t>
            </a: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esplicita richiesta della </a:t>
            </a: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Compagnia di Assicurazione dovrà essere fornita </a:t>
            </a: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copia della cartella clinica </a:t>
            </a:r>
            <a:b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/>
            </a:r>
            <a:b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/>
            </a:r>
            <a:b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/>
            </a:r>
            <a:b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endParaRPr sz="19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5" name="image1.jpg" descr="logo unisalute col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65181" y="6150381"/>
            <a:ext cx="1819276" cy="542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592" y="5497551"/>
            <a:ext cx="2467243" cy="119575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768815" y="627605"/>
            <a:ext cx="8856921" cy="576204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/>
          <a:p>
            <a:pPr lvl="0" algn="l" defTabSz="182880">
              <a:defRPr sz="1800">
                <a:solidFill>
                  <a:srgbClr val="000000"/>
                </a:solidFill>
              </a:defRPr>
            </a:pPr>
            <a:r>
              <a:rPr lang="it-IT" sz="396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PRECISAZIONI</a:t>
            </a:r>
            <a:br>
              <a:rPr lang="it-IT" sz="396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LA DATA DI ISCRIZIONE ALLA UIL SCUOLA DEVE ESSERE SEMPRE PRECEDENTE ALLA DATA DEL </a:t>
            </a: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RICOVERO.</a:t>
            </a: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/>
            </a:r>
            <a:b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396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/>
            </a:r>
            <a:br>
              <a:rPr lang="it-IT" sz="396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396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/>
            </a:r>
            <a:br>
              <a:rPr lang="it-IT" sz="396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396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A</a:t>
            </a:r>
            <a: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  <a:t> </a:t>
            </a:r>
            <a:r>
              <a:rPr lang="it-IT" sz="396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CHI</a:t>
            </a:r>
            <a: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  <a:t> </a:t>
            </a:r>
            <a:r>
              <a:rPr lang="it-IT" sz="396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INOLTRARE</a:t>
            </a:r>
            <a: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  <a:t> </a:t>
            </a:r>
            <a:r>
              <a:rPr lang="it-IT" sz="396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I</a:t>
            </a:r>
            <a: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  <a:t> </a:t>
            </a:r>
            <a:r>
              <a:rPr lang="it-IT" sz="396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DOCUMENTI</a:t>
            </a:r>
            <a: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  <a:t/>
            </a:r>
            <a:br>
              <a:rPr lang="it-IT" sz="4000" b="1" dirty="0" smtClean="0">
                <a:latin typeface="Times New Roman Bold"/>
                <a:ea typeface="Times New Roman Bold"/>
                <a:cs typeface="Times New Roman Bold"/>
                <a:sym typeface="Times New Roman Bold"/>
              </a:rPr>
            </a:b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L’intera documentazione dovrà essere inoltrata via posta a :</a:t>
            </a:r>
            <a:b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Laborfin</a:t>
            </a: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 </a:t>
            </a:r>
            <a:r>
              <a:rPr lang="it-IT" sz="19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Srl</a:t>
            </a: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/>
            </a:r>
            <a:b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ufficio sinistri Covid19</a:t>
            </a:r>
            <a:b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via Castelfidardo 43</a:t>
            </a:r>
            <a:b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>00185 Roma</a:t>
            </a: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/>
            </a:r>
            <a:b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/>
            </a:r>
            <a:br>
              <a:rPr lang="it-IT" sz="1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/>
            </a:r>
            <a:b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  <a:t/>
            </a:r>
            <a:br>
              <a:rPr lang="it-IT" sz="1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 Bold"/>
              </a:rPr>
            </a:br>
            <a:endParaRPr sz="19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5" name="image1.jpg" descr="logo unisalute col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65181" y="6150381"/>
            <a:ext cx="1819276" cy="542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592" y="5497551"/>
            <a:ext cx="2467243" cy="119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0723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1477925" y="2404534"/>
            <a:ext cx="9452345" cy="16463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ctr" defTabSz="365760">
              <a:defRPr sz="1800">
                <a:solidFill>
                  <a:srgbClr val="000000"/>
                </a:solidFill>
              </a:defRPr>
            </a:pPr>
            <a:r>
              <a:rPr sz="4320" dirty="0">
                <a:solidFill>
                  <a:srgbClr val="90C226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							</a:t>
            </a:r>
            <a:r>
              <a:rPr sz="6400" dirty="0">
                <a:solidFill>
                  <a:srgbClr val="90C226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	</a:t>
            </a:r>
            <a:endParaRPr sz="4320" b="1" dirty="0">
              <a:solidFill>
                <a:srgbClr val="05070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8" name="image1.jpg" descr="logo unisalute col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31522" y="1319444"/>
            <a:ext cx="3636002" cy="1085090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5248" y="2810107"/>
            <a:ext cx="3144776" cy="152412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rgbClr val="90C226"/>
          </a:solidFill>
          <a:prstDash val="solid"/>
          <a:beve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rgbClr val="90C226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rgbClr val="90C226"/>
          </a:solidFill>
          <a:prstDash val="solid"/>
          <a:beve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rgbClr val="90C226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400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5" baseType="lpstr">
      <vt:lpstr>Arial</vt:lpstr>
      <vt:lpstr>Avenir Roman</vt:lpstr>
      <vt:lpstr>Cabin</vt:lpstr>
      <vt:lpstr>Helvetica</vt:lpstr>
      <vt:lpstr>Times New Roman</vt:lpstr>
      <vt:lpstr>Times New Roman Bold</vt:lpstr>
      <vt:lpstr>Trebuchet MS</vt:lpstr>
      <vt:lpstr>Wingdings 3</vt:lpstr>
      <vt:lpstr>Default</vt:lpstr>
      <vt:lpstr>POLIZZA  UIL SCUOLA RISCHIO COVID 19</vt:lpstr>
      <vt:lpstr>  POLIZZA RISCHIO COVID19     Effetto copertura : dalle ore 24,00 del 01/03/2020    Scadenza : alle  ore 24,00 del 31/12/2020       Assicurati : tutti gli Iscritti alla Uil Scuola            </vt:lpstr>
      <vt:lpstr>PRESTAZIONE GARANTITA  Indennizzo forfettario da corrispondere agli assicurati con età minore di 70 anni, infetti da COVID 19 diagnostica successivamente alla decorrenza della copertura (quindi i ricoveri iniziati dopo l’effetto della copertura) ma entro la data di scadenza della stessa.  In caso di ricovero: In caso di ricovero in Istituto di Cura, la cui durata sia stata superiore a 3 giorni, a seguito di sinistro avvenuto durante l’operatività del contratto, nel quale risulti positività al virus COVID-19 (tampone positivo Coronavirus), la Società si obbliga a corrispondere un’indennità forfettaria complessivamente pari ad € 200,00 nel periodo assicurativo. Nel caso in cui il ricovero sia stato effettuato in terapia intensiva, detta indennità si intende elevata ad € 400,00 fermo tutto quanto riportato al precedente capoverso.    </vt:lpstr>
      <vt:lpstr>      DOCUMENTI DA PRODURRE PER RICHIEDERE L’INDENNIZZO  -  modulo di richiesta compilato;  - copia tessera di iscrizione alla Uil Scuola per l’anno 2020; in alternativa ed in assenza provvisoria della tessera : a) alla consegna della delega al datore di lavoro per la trattenuta della quota associativa, oppure b) alla presenza negli elenchi degli Iscritti, depositati presso la Sede nazionale della UIL SCUOLA;  - copia documento d’identità dell’assicurato;  - Lettera di dimissione ospedaliera che indichi chiaramente la data del ricovero e della dimissione, i motivi del ricovero (diagnosi di ammissione e di dimissione) e, nel caso di terapia intensiva, specifichi il regime.  - Su esplicita richiesta della Compagnia di Assicurazione dovrà essere fornita copia della cartella clinica     </vt:lpstr>
      <vt:lpstr>PRECISAZIONI LA DATA DI ISCRIZIONE ALLA UIL SCUOLA DEVE ESSERE SEMPRE PRECEDENTE ALLA DATA DEL RICOVERO.   A CHI INOLTRARE I DOCUMENTI L’intera documentazione dovrà essere inoltrata via posta a : Laborfin Srl ufficio sinistri Covid19 via Castelfidardo 43 00185 Roma    </vt:lpstr>
      <vt:lpstr>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POLIZZA  ALD AUTOMOTIVE COVID 19</dc:title>
  <dc:creator>ALDO ORTOLANI</dc:creator>
  <cp:lastModifiedBy>Utente Windows</cp:lastModifiedBy>
  <cp:revision>11</cp:revision>
  <dcterms:modified xsi:type="dcterms:W3CDTF">2020-04-15T11:14:07Z</dcterms:modified>
</cp:coreProperties>
</file>